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65" r:id="rId5"/>
    <p:sldId id="266" r:id="rId6"/>
    <p:sldId id="264" r:id="rId7"/>
    <p:sldId id="267" r:id="rId8"/>
    <p:sldId id="268" r:id="rId9"/>
    <p:sldId id="269" r:id="rId10"/>
    <p:sldId id="302" r:id="rId11"/>
    <p:sldId id="271" r:id="rId12"/>
    <p:sldId id="270" r:id="rId13"/>
    <p:sldId id="272" r:id="rId14"/>
    <p:sldId id="278" r:id="rId15"/>
    <p:sldId id="275" r:id="rId16"/>
    <p:sldId id="274" r:id="rId17"/>
    <p:sldId id="277" r:id="rId18"/>
    <p:sldId id="279" r:id="rId19"/>
    <p:sldId id="281" r:id="rId20"/>
    <p:sldId id="282" r:id="rId21"/>
    <p:sldId id="280" r:id="rId22"/>
    <p:sldId id="288" r:id="rId23"/>
    <p:sldId id="287" r:id="rId24"/>
    <p:sldId id="289" r:id="rId25"/>
  </p:sldIdLst>
  <p:sldSz cx="12192000" cy="6858000"/>
  <p:notesSz cx="6858000" cy="9144000"/>
  <p:embeddedFontLst>
    <p:embeddedFont>
      <p:font typeface="Adobe 고딕 Std B" panose="020B0800000000000000" pitchFamily="34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63" autoAdjust="0"/>
  </p:normalViewPr>
  <p:slideViewPr>
    <p:cSldViewPr snapToGrid="0">
      <p:cViewPr varScale="1">
        <p:scale>
          <a:sx n="48" d="100"/>
          <a:sy n="48" d="100"/>
        </p:scale>
        <p:origin x="53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변수는 값을 저장하는 </a:t>
            </a:r>
            <a:r>
              <a:rPr lang="ko-KR" altLang="en-US" dirty="0" err="1"/>
              <a:t>공간임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종량제 봉투에는 일반쓰레기만</a:t>
            </a:r>
            <a:r>
              <a:rPr lang="en-US" altLang="ko-KR" dirty="0"/>
              <a:t>, </a:t>
            </a:r>
            <a:r>
              <a:rPr lang="ko-KR" altLang="en-US" dirty="0"/>
              <a:t>음식물쓰레기 봉투에는 음식물 쓰레기만</a:t>
            </a:r>
            <a:r>
              <a:rPr lang="en-US" altLang="ko-KR" dirty="0"/>
              <a:t> </a:t>
            </a:r>
            <a:r>
              <a:rPr lang="ko-KR" altLang="en-US" dirty="0"/>
              <a:t>담아야 하듯이 변수에도 종류</a:t>
            </a:r>
            <a:r>
              <a:rPr lang="en-US" altLang="ko-KR" dirty="0"/>
              <a:t>(</a:t>
            </a:r>
            <a:r>
              <a:rPr lang="ko-KR" altLang="en-US" dirty="0"/>
              <a:t>자료형</a:t>
            </a:r>
            <a:r>
              <a:rPr lang="en-US" altLang="ko-KR" dirty="0"/>
              <a:t>)</a:t>
            </a:r>
            <a:r>
              <a:rPr lang="ko-KR" altLang="en-US" dirty="0"/>
              <a:t>별로 담을 수 있는 값이 다름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메모리 </a:t>
            </a:r>
            <a:r>
              <a:rPr lang="ko-KR" altLang="en-US" dirty="0" err="1"/>
              <a:t>언급한건</a:t>
            </a:r>
            <a:r>
              <a:rPr lang="ko-KR" altLang="en-US" dirty="0"/>
              <a:t> 지금은 몰라도 되고 기억만 </a:t>
            </a:r>
            <a:r>
              <a:rPr lang="ko-KR" altLang="en-US" dirty="0" err="1"/>
              <a:t>해놓으면</a:t>
            </a:r>
            <a:r>
              <a:rPr lang="ko-KR" altLang="en-US" dirty="0"/>
              <a:t>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7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3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3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51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44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설명 </a:t>
            </a:r>
            <a:r>
              <a:rPr lang="ko-KR" altLang="en-US" dirty="0" err="1"/>
              <a:t>복붙함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69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21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정수 자료형과 비교했을 때</a:t>
            </a:r>
            <a:r>
              <a:rPr lang="en-US" altLang="ko-KR" dirty="0"/>
              <a:t>,</a:t>
            </a:r>
            <a:r>
              <a:rPr lang="ko-KR" altLang="en-US" dirty="0"/>
              <a:t> 크기가 똑같은데 표현 범위가 실수 자료형이 더 넓은 이유는 정확도를 포기했기 때문 </a:t>
            </a:r>
            <a:r>
              <a:rPr lang="en-US" altLang="ko-KR" dirty="0"/>
              <a:t>(</a:t>
            </a:r>
            <a:r>
              <a:rPr lang="ko-KR" altLang="en-US" dirty="0"/>
              <a:t>부동소수점 오류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12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char</a:t>
            </a:r>
            <a:r>
              <a:rPr lang="ko-KR" altLang="en-US" dirty="0"/>
              <a:t>은 앞에서 정수 </a:t>
            </a:r>
            <a:r>
              <a:rPr lang="ko-KR" altLang="en-US" dirty="0" err="1"/>
              <a:t>자료형이라고</a:t>
            </a:r>
            <a:r>
              <a:rPr lang="ko-KR" altLang="en-US" dirty="0"/>
              <a:t> 했는데</a:t>
            </a:r>
            <a:r>
              <a:rPr lang="en-US" altLang="ko-KR" dirty="0"/>
              <a:t>, </a:t>
            </a:r>
            <a:r>
              <a:rPr lang="ko-KR" altLang="en-US" dirty="0"/>
              <a:t>이건 변수에 실제로 담겨 있는 게 정수라서 그렇고 </a:t>
            </a:r>
            <a:r>
              <a:rPr lang="en-US" altLang="ko-KR" dirty="0"/>
              <a:t>char </a:t>
            </a:r>
            <a:r>
              <a:rPr lang="ko-KR" altLang="en-US" dirty="0"/>
              <a:t>자료형 자체는 문자를 표현할 때 사용한다</a:t>
            </a:r>
            <a:r>
              <a:rPr lang="en-US" altLang="ko-KR" dirty="0"/>
              <a:t>. </a:t>
            </a:r>
            <a:r>
              <a:rPr lang="ko-KR" altLang="en-US" dirty="0"/>
              <a:t>물론 정수 표현에도 사용 가능함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3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직접 해보기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32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65</a:t>
            </a:r>
            <a:r>
              <a:rPr lang="ko-KR" altLang="en-US" dirty="0"/>
              <a:t>는 </a:t>
            </a:r>
            <a:r>
              <a:rPr lang="en-US" altLang="ko-KR" dirty="0"/>
              <a:t>‘A’</a:t>
            </a:r>
            <a:r>
              <a:rPr lang="ko-KR" altLang="en-US" dirty="0"/>
              <a:t>가 되고</a:t>
            </a:r>
            <a:r>
              <a:rPr lang="en-US" altLang="ko-KR" dirty="0"/>
              <a:t>, 66</a:t>
            </a:r>
            <a:r>
              <a:rPr lang="ko-KR" altLang="en-US" dirty="0"/>
              <a:t>은 </a:t>
            </a:r>
            <a:r>
              <a:rPr lang="en-US" altLang="ko-KR" dirty="0"/>
              <a:t>‘B’</a:t>
            </a:r>
            <a:r>
              <a:rPr lang="ko-KR" altLang="en-US" dirty="0"/>
              <a:t>가 되고</a:t>
            </a:r>
            <a:r>
              <a:rPr lang="en-US" altLang="ko-KR" dirty="0"/>
              <a:t>…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전체 표는 필요하면 검색해서 찾아서 쓰면 됨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나도 </a:t>
            </a:r>
            <a:r>
              <a:rPr lang="en-US" altLang="ko-KR" dirty="0"/>
              <a:t>‘A’</a:t>
            </a:r>
            <a:r>
              <a:rPr lang="ko-KR" altLang="en-US" dirty="0"/>
              <a:t>와 </a:t>
            </a:r>
            <a:r>
              <a:rPr lang="en-US" altLang="ko-KR" dirty="0"/>
              <a:t>‘a‘ </a:t>
            </a:r>
            <a:r>
              <a:rPr lang="ko-KR" altLang="en-US" dirty="0"/>
              <a:t>말고는 안 외우고 다님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8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30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2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7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4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3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0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대입이나 할당이나 저장이라는 용어를 혼용하고 있는데</a:t>
            </a:r>
            <a:r>
              <a:rPr lang="en-US" altLang="ko-KR" dirty="0"/>
              <a:t>, </a:t>
            </a:r>
            <a:r>
              <a:rPr lang="ko-KR" altLang="en-US" dirty="0"/>
              <a:t>다 같은 의미로 쓰고 있는 중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9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쳐보고 실행해보기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이런 식으로 사용하면 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결과는 그냥 검은 </a:t>
            </a:r>
            <a:r>
              <a:rPr lang="ko-KR" altLang="en-US" dirty="0" err="1"/>
              <a:t>창일텐데</a:t>
            </a:r>
            <a:r>
              <a:rPr lang="en-US" altLang="ko-KR" dirty="0"/>
              <a:t>, </a:t>
            </a:r>
            <a:r>
              <a:rPr lang="ko-KR" altLang="en-US" dirty="0"/>
              <a:t>이제 결과를 출력해 보도록 하자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쳐보고 실행해보기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%d</a:t>
            </a:r>
            <a:r>
              <a:rPr lang="ko-KR" altLang="en-US" dirty="0"/>
              <a:t>는 무엇일까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9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9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6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DB7F-533E-4FD6-A60C-9614271B96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서식지정자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342038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82745" y="3062896"/>
            <a:ext cx="10679388" cy="3795104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서식문자로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Hello, World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출력하는 방법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2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서식 문자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서식 문자도 출력할 값의 종류별로 다른 서식 문자를 사용해야 함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지금 외울 필요는 없고</a:t>
            </a:r>
            <a:r>
              <a:rPr lang="en-US" altLang="ko-KR" dirty="0"/>
              <a:t>, </a:t>
            </a:r>
            <a:r>
              <a:rPr lang="ko-KR" altLang="en-US" dirty="0"/>
              <a:t>필요할 때마다 찾아보면 됨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종류</a:t>
            </a:r>
            <a:endParaRPr lang="en-US" altLang="ko-KR" dirty="0"/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%d, %</a:t>
            </a:r>
            <a:r>
              <a:rPr lang="en-US" altLang="ko-KR" dirty="0" err="1">
                <a:solidFill>
                  <a:srgbClr val="FF0000"/>
                </a:solidFill>
              </a:rPr>
              <a:t>ld</a:t>
            </a:r>
            <a:r>
              <a:rPr lang="en-US" altLang="ko-KR" dirty="0">
                <a:solidFill>
                  <a:srgbClr val="FF0000"/>
                </a:solidFill>
              </a:rPr>
              <a:t> : </a:t>
            </a:r>
            <a:r>
              <a:rPr lang="ko-KR" altLang="en-US" dirty="0">
                <a:solidFill>
                  <a:srgbClr val="FF0000"/>
                </a:solidFill>
              </a:rPr>
              <a:t>정수 </a:t>
            </a:r>
            <a:r>
              <a:rPr lang="en-US" altLang="ko-KR" dirty="0">
                <a:solidFill>
                  <a:srgbClr val="FF0000"/>
                </a:solidFill>
              </a:rPr>
              <a:t>(decimal)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%f, %</a:t>
            </a:r>
            <a:r>
              <a:rPr lang="en-US" altLang="ko-KR" dirty="0" err="1">
                <a:solidFill>
                  <a:srgbClr val="FF0000"/>
                </a:solidFill>
              </a:rPr>
              <a:t>lf</a:t>
            </a:r>
            <a:r>
              <a:rPr lang="en-US" altLang="ko-KR" dirty="0">
                <a:solidFill>
                  <a:srgbClr val="FF0000"/>
                </a:solidFill>
              </a:rPr>
              <a:t> : </a:t>
            </a:r>
            <a:r>
              <a:rPr lang="ko-KR" altLang="en-US" dirty="0">
                <a:solidFill>
                  <a:srgbClr val="FF0000"/>
                </a:solidFill>
              </a:rPr>
              <a:t>실수 </a:t>
            </a:r>
            <a:r>
              <a:rPr lang="en-US" altLang="ko-KR" dirty="0">
                <a:solidFill>
                  <a:srgbClr val="FF0000"/>
                </a:solidFill>
              </a:rPr>
              <a:t>(float)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%c : </a:t>
            </a:r>
            <a:r>
              <a:rPr lang="ko-KR" altLang="en-US" dirty="0">
                <a:solidFill>
                  <a:srgbClr val="FF0000"/>
                </a:solidFill>
              </a:rPr>
              <a:t>문자 </a:t>
            </a:r>
            <a:r>
              <a:rPr lang="en-US" altLang="ko-KR" dirty="0">
                <a:solidFill>
                  <a:srgbClr val="FF0000"/>
                </a:solidFill>
              </a:rPr>
              <a:t>(character)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%s : </a:t>
            </a:r>
            <a:r>
              <a:rPr lang="ko-KR" altLang="en-US" dirty="0">
                <a:solidFill>
                  <a:srgbClr val="FF0000"/>
                </a:solidFill>
              </a:rPr>
              <a:t>문자열 </a:t>
            </a:r>
            <a:r>
              <a:rPr lang="en-US" altLang="ko-KR" dirty="0">
                <a:solidFill>
                  <a:srgbClr val="FF0000"/>
                </a:solidFill>
              </a:rPr>
              <a:t>(string)</a:t>
            </a:r>
          </a:p>
          <a:p>
            <a:pPr lvl="1" algn="l"/>
            <a:r>
              <a:rPr lang="en-US" altLang="ko-KR" dirty="0">
                <a:solidFill>
                  <a:srgbClr val="A9B7C6"/>
                </a:solidFill>
              </a:rPr>
              <a:t>……..</a:t>
            </a: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281" y="4179427"/>
            <a:ext cx="5312386" cy="25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3786" y="369884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 여러 개 선언하기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99" y="2396299"/>
            <a:ext cx="3284914" cy="2261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28" y="3163062"/>
            <a:ext cx="5722430" cy="738378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>
            <a:off x="4852654" y="3289029"/>
            <a:ext cx="871632" cy="475584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9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2635" y="604059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 선언과 동시에 초기화하기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7" y="2847212"/>
            <a:ext cx="3602469" cy="1566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16" y="3138678"/>
            <a:ext cx="4620578" cy="933450"/>
          </a:xfrm>
          <a:prstGeom prst="rect">
            <a:avLst/>
          </a:prstGeom>
        </p:spPr>
      </p:pic>
      <p:sp>
        <p:nvSpPr>
          <p:cNvPr id="9" name="화살표: 오른쪽 8"/>
          <p:cNvSpPr/>
          <p:nvPr/>
        </p:nvSpPr>
        <p:spPr>
          <a:xfrm>
            <a:off x="5491210" y="3367611"/>
            <a:ext cx="871632" cy="475584"/>
          </a:xfrm>
          <a:prstGeom prst="rightArrow">
            <a:avLst/>
          </a:prstGeom>
          <a:noFill/>
          <a:ln>
            <a:solidFill>
              <a:srgbClr val="A9B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7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 이름 규칙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9144000" cy="567876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영어 대</a:t>
            </a:r>
            <a:r>
              <a:rPr lang="en-US" altLang="ko-KR" dirty="0"/>
              <a:t>/</a:t>
            </a:r>
            <a:r>
              <a:rPr lang="ko-KR" altLang="en-US" dirty="0"/>
              <a:t>소문자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 구분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숫자로 시작할 수 없음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C </a:t>
            </a:r>
            <a:r>
              <a:rPr lang="ko-KR" altLang="en-US" dirty="0"/>
              <a:t>언어의 키워드</a:t>
            </a:r>
            <a:r>
              <a:rPr lang="en-US" altLang="ko-KR" dirty="0"/>
              <a:t>(if, </a:t>
            </a:r>
            <a:r>
              <a:rPr lang="en-US" altLang="ko-KR" dirty="0" err="1"/>
              <a:t>int</a:t>
            </a:r>
            <a:r>
              <a:rPr lang="en-US" altLang="ko-KR" dirty="0"/>
              <a:t>, for, void, ….)</a:t>
            </a:r>
            <a:r>
              <a:rPr lang="ko-KR" altLang="en-US" dirty="0"/>
              <a:t>는 사용 불가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알아볼 수 있는 이름으로 짓는 것이 좋음</a:t>
            </a:r>
            <a:endParaRPr lang="en-US" altLang="ko-K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A9B7C6"/>
                </a:solidFill>
              </a:rPr>
              <a:t>ex) </a:t>
            </a:r>
            <a:r>
              <a:rPr lang="ko-KR" altLang="en-US" dirty="0">
                <a:solidFill>
                  <a:srgbClr val="A9B7C6"/>
                </a:solidFill>
              </a:rPr>
              <a:t>학생의 국어와 수학 시험 점수를 저장해야 할 때</a:t>
            </a: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나쁜 예</a:t>
            </a: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좋은 예</a:t>
            </a:r>
            <a:endParaRPr lang="en-US" altLang="ko-KR" dirty="0">
              <a:solidFill>
                <a:srgbClr val="A9B7C6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473" y="4018616"/>
            <a:ext cx="1731866" cy="906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73" y="5376862"/>
            <a:ext cx="3021893" cy="7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8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5479" y="1117015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1107897" y="2483924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변수가 저장할 수 있는 값의 종류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정수</a:t>
            </a:r>
            <a:r>
              <a:rPr lang="en-US" altLang="ko-KR" dirty="0">
                <a:solidFill>
                  <a:srgbClr val="A9B7C6"/>
                </a:solidFill>
              </a:rPr>
              <a:t>, </a:t>
            </a:r>
            <a:r>
              <a:rPr lang="ko-KR" altLang="en-US" dirty="0">
                <a:solidFill>
                  <a:srgbClr val="A9B7C6"/>
                </a:solidFill>
              </a:rPr>
              <a:t>실수</a:t>
            </a:r>
            <a:r>
              <a:rPr lang="en-US" altLang="ko-KR" dirty="0">
                <a:solidFill>
                  <a:srgbClr val="A9B7C6"/>
                </a:solidFill>
              </a:rPr>
              <a:t>, </a:t>
            </a:r>
            <a:r>
              <a:rPr lang="ko-KR" altLang="en-US" dirty="0">
                <a:solidFill>
                  <a:srgbClr val="A9B7C6"/>
                </a:solidFill>
              </a:rPr>
              <a:t>문자</a:t>
            </a:r>
            <a:r>
              <a:rPr lang="en-US" altLang="ko-KR" dirty="0">
                <a:solidFill>
                  <a:srgbClr val="A9B7C6"/>
                </a:solidFill>
              </a:rPr>
              <a:t>…!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변수가 메모리에서 차지할 크기와 범위도 </a:t>
            </a:r>
            <a:r>
              <a:rPr lang="ko-KR" altLang="en-US" dirty="0" err="1">
                <a:solidFill>
                  <a:srgbClr val="A9B7C6"/>
                </a:solidFill>
              </a:rPr>
              <a:t>자료형별로</a:t>
            </a:r>
            <a:r>
              <a:rPr lang="ko-KR" altLang="en-US" dirty="0">
                <a:solidFill>
                  <a:srgbClr val="A9B7C6"/>
                </a:solidFill>
              </a:rPr>
              <a:t> 다름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0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정수 자료형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char, </a:t>
            </a:r>
            <a:r>
              <a:rPr lang="en-US" altLang="ko-KR" dirty="0" err="1">
                <a:solidFill>
                  <a:srgbClr val="FF0000"/>
                </a:solidFill>
              </a:rPr>
              <a:t>int</a:t>
            </a:r>
            <a:r>
              <a:rPr lang="ko-KR" altLang="en-US" dirty="0"/>
              <a:t>정도만 우선 기억</a:t>
            </a:r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885696" y="2975186"/>
          <a:ext cx="8127999" cy="322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4640">
                  <a:extLst>
                    <a:ext uri="{9D8B030D-6E8A-4147-A177-3AD203B41FA5}">
                      <a16:colId xmlns:a16="http://schemas.microsoft.com/office/drawing/2014/main" val="2322726173"/>
                    </a:ext>
                  </a:extLst>
                </a:gridCol>
                <a:gridCol w="3854026">
                  <a:extLst>
                    <a:ext uri="{9D8B030D-6E8A-4147-A177-3AD203B41FA5}">
                      <a16:colId xmlns:a16="http://schemas.microsoft.com/office/drawing/2014/main" val="29317541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6867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5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-128 ~ 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4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-32,768 ~ 32,767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-2,147,483,648~ 2,147,483,647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32bit </a:t>
                      </a:r>
                    </a:p>
                    <a:p>
                      <a:pPr latinLnBrk="1"/>
                      <a:r>
                        <a:rPr lang="en-US" altLang="ko-KR" dirty="0"/>
                        <a:t>-2,147,483,648~ 2,147,483,647</a:t>
                      </a:r>
                    </a:p>
                    <a:p>
                      <a:pPr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64bit</a:t>
                      </a: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-9,223,372,036,854,775,808~</a:t>
                      </a:r>
                      <a:br>
                        <a:rPr lang="ko-KR" altLang="en-US" dirty="0"/>
                      </a:b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32bit </a:t>
                      </a:r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: 4byte</a:t>
                      </a:r>
                    </a:p>
                    <a:p>
                      <a:pPr latinLnBrk="1"/>
                      <a:r>
                        <a:rPr lang="en-US" altLang="ko-KR" dirty="0"/>
                        <a:t>64bit </a:t>
                      </a:r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: 8byte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98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실수 자료형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정수 자료형과 비교했을 때</a:t>
            </a:r>
            <a:r>
              <a:rPr lang="en-US" altLang="ko-KR" dirty="0">
                <a:solidFill>
                  <a:srgbClr val="A9B7C6"/>
                </a:solidFill>
              </a:rPr>
              <a:t>,</a:t>
            </a:r>
            <a:r>
              <a:rPr lang="ko-KR" altLang="en-US" dirty="0">
                <a:solidFill>
                  <a:srgbClr val="A9B7C6"/>
                </a:solidFill>
              </a:rPr>
              <a:t> 크기가 똑같은데 표현 범위가 </a:t>
            </a:r>
            <a:r>
              <a:rPr lang="ko-KR" altLang="en-US" dirty="0"/>
              <a:t>실수 자료형이 더 넓은 이유는 정확도를 포기했기 때문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float</a:t>
            </a:r>
            <a:r>
              <a:rPr lang="ko-KR" altLang="en-US" dirty="0">
                <a:solidFill>
                  <a:srgbClr val="A9B7C6"/>
                </a:solidFill>
              </a:rPr>
              <a:t>보다 </a:t>
            </a:r>
            <a:r>
              <a:rPr lang="en-US" altLang="ko-KR" dirty="0">
                <a:solidFill>
                  <a:srgbClr val="FF0000"/>
                </a:solidFill>
              </a:rPr>
              <a:t>double</a:t>
            </a:r>
            <a:r>
              <a:rPr lang="ko-KR" altLang="en-US" dirty="0">
                <a:solidFill>
                  <a:srgbClr val="A9B7C6"/>
                </a:solidFill>
              </a:rPr>
              <a:t>이 더 정확하게 실수 표현 가능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885696" y="2975186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4640">
                  <a:extLst>
                    <a:ext uri="{9D8B030D-6E8A-4147-A177-3AD203B41FA5}">
                      <a16:colId xmlns:a16="http://schemas.microsoft.com/office/drawing/2014/main" val="2322726173"/>
                    </a:ext>
                  </a:extLst>
                </a:gridCol>
                <a:gridCol w="3854026">
                  <a:extLst>
                    <a:ext uri="{9D8B030D-6E8A-4147-A177-3AD203B41FA5}">
                      <a16:colId xmlns:a16="http://schemas.microsoft.com/office/drawing/2014/main" val="29317541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6867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5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1.175494e-38~3.402823e+38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4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2.225074e-308~1.797693e+308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839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62" y="4745875"/>
            <a:ext cx="509206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3213" y="61808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 자료형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char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(character)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문자를 표현할 때는 </a:t>
            </a:r>
            <a:r>
              <a:rPr lang="en-US" altLang="ko-KR" dirty="0"/>
              <a:t>‘’(</a:t>
            </a:r>
            <a:r>
              <a:rPr lang="ko-KR" altLang="en-US" dirty="0"/>
              <a:t>작은따옴표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A9B7C6"/>
                </a:solidFill>
              </a:rPr>
              <a:t>사용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실제로는 </a:t>
            </a:r>
            <a:r>
              <a:rPr lang="ko-KR" altLang="en-US" dirty="0"/>
              <a:t>문자에 해당하는 정수</a:t>
            </a:r>
            <a:r>
              <a:rPr lang="en-US" altLang="ko-KR" dirty="0"/>
              <a:t>(ASCII 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>
                <a:solidFill>
                  <a:srgbClr val="A9B7C6"/>
                </a:solidFill>
              </a:rPr>
              <a:t>가 저장되어 있음</a:t>
            </a: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밑의 </a:t>
            </a:r>
            <a:r>
              <a:rPr lang="en-US" altLang="ko-KR" dirty="0">
                <a:solidFill>
                  <a:srgbClr val="A9B7C6"/>
                </a:solidFill>
              </a:rPr>
              <a:t>alphabet </a:t>
            </a:r>
            <a:r>
              <a:rPr lang="ko-KR" altLang="en-US" dirty="0">
                <a:solidFill>
                  <a:srgbClr val="A9B7C6"/>
                </a:solidFill>
              </a:rPr>
              <a:t>변수에는 실제로</a:t>
            </a:r>
            <a:r>
              <a:rPr lang="en-US" altLang="ko-KR" dirty="0">
                <a:solidFill>
                  <a:srgbClr val="A9B7C6"/>
                </a:solidFill>
              </a:rPr>
              <a:t> 97</a:t>
            </a:r>
            <a:r>
              <a:rPr lang="ko-KR" altLang="en-US" dirty="0">
                <a:solidFill>
                  <a:srgbClr val="A9B7C6"/>
                </a:solidFill>
              </a:rPr>
              <a:t>이라는 정수가 저장되어 있음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885696" y="2975186"/>
          <a:ext cx="8127999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4640">
                  <a:extLst>
                    <a:ext uri="{9D8B030D-6E8A-4147-A177-3AD203B41FA5}">
                      <a16:colId xmlns:a16="http://schemas.microsoft.com/office/drawing/2014/main" val="2322726173"/>
                    </a:ext>
                  </a:extLst>
                </a:gridCol>
                <a:gridCol w="3854026">
                  <a:extLst>
                    <a:ext uri="{9D8B030D-6E8A-4147-A177-3AD203B41FA5}">
                      <a16:colId xmlns:a16="http://schemas.microsoft.com/office/drawing/2014/main" val="29317541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6867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5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-128 ~ 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4584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24" y="4834290"/>
            <a:ext cx="4626341" cy="6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0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7739" y="416868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 자료형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912093" y="1915212"/>
            <a:ext cx="10679388" cy="3795104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latin typeface="+mj-lt"/>
              </a:rPr>
              <a:t>char </a:t>
            </a:r>
            <a:r>
              <a:rPr lang="ko-KR" altLang="en-US" sz="3600" dirty="0">
                <a:latin typeface="+mj-lt"/>
              </a:rPr>
              <a:t>은 </a:t>
            </a:r>
            <a:r>
              <a:rPr lang="en-US" altLang="ko-KR" sz="3600" dirty="0">
                <a:latin typeface="+mj-lt"/>
              </a:rPr>
              <a:t>%c  or  %d  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161" y="2941701"/>
            <a:ext cx="5920626" cy="29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값을 저장하는 공간</a:t>
            </a:r>
            <a:endParaRPr lang="en-US" altLang="ko-KR" dirty="0"/>
          </a:p>
          <a:p>
            <a:pPr algn="l"/>
            <a:r>
              <a:rPr lang="ko-KR" altLang="en-US" dirty="0">
                <a:solidFill>
                  <a:srgbClr val="A9B7C6"/>
                </a:solidFill>
              </a:rPr>
              <a:t>변수의 </a:t>
            </a:r>
            <a:r>
              <a:rPr lang="ko-KR" altLang="en-US" dirty="0" err="1"/>
              <a:t>자료형</a:t>
            </a:r>
            <a:r>
              <a:rPr lang="ko-KR" altLang="en-US" dirty="0" err="1">
                <a:solidFill>
                  <a:srgbClr val="A9B7C6"/>
                </a:solidFill>
              </a:rPr>
              <a:t>별로</a:t>
            </a:r>
            <a:r>
              <a:rPr lang="ko-KR" altLang="en-US" dirty="0">
                <a:solidFill>
                  <a:srgbClr val="A9B7C6"/>
                </a:solidFill>
              </a:rPr>
              <a:t> 저장할 수 있는 값의 종류가 다름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13425" y="2649526"/>
            <a:ext cx="11556521" cy="1014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951779" y="3949528"/>
            <a:ext cx="10077581" cy="1841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A9B7C6"/>
                </a:solidFill>
              </a:rPr>
              <a:t>변수가 </a:t>
            </a:r>
            <a:r>
              <a:rPr lang="ko-KR" altLang="en-US" dirty="0"/>
              <a:t>저장할 수 있는 값의 종류</a:t>
            </a:r>
            <a:endParaRPr lang="en-US" altLang="ko-KR" dirty="0"/>
          </a:p>
          <a:p>
            <a:pPr algn="l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A9B7C6"/>
                </a:solidFill>
              </a:rPr>
              <a:t>…</a:t>
            </a:r>
          </a:p>
          <a:p>
            <a:pPr algn="l"/>
            <a:r>
              <a:rPr lang="ko-KR" altLang="en-US" dirty="0">
                <a:solidFill>
                  <a:srgbClr val="A9B7C6"/>
                </a:solidFill>
              </a:rPr>
              <a:t>변수가 메모리에서 차지할 크기와</a:t>
            </a:r>
            <a:r>
              <a:rPr lang="en-US" altLang="ko-KR" dirty="0">
                <a:solidFill>
                  <a:srgbClr val="A9B7C6"/>
                </a:solidFill>
              </a:rPr>
              <a:t>, </a:t>
            </a:r>
            <a:r>
              <a:rPr lang="ko-KR" altLang="en-US" dirty="0">
                <a:solidFill>
                  <a:srgbClr val="A9B7C6"/>
                </a:solidFill>
              </a:rPr>
              <a:t>범위가 </a:t>
            </a:r>
            <a:r>
              <a:rPr lang="ko-KR" altLang="en-US" dirty="0" err="1">
                <a:solidFill>
                  <a:srgbClr val="A9B7C6"/>
                </a:solidFill>
              </a:rPr>
              <a:t>자료형별로</a:t>
            </a:r>
            <a:r>
              <a:rPr lang="ko-KR" altLang="en-US" dirty="0">
                <a:solidFill>
                  <a:srgbClr val="A9B7C6"/>
                </a:solidFill>
              </a:rPr>
              <a:t> 다름</a:t>
            </a:r>
          </a:p>
        </p:txBody>
      </p:sp>
    </p:spTree>
    <p:extLst>
      <p:ext uri="{BB962C8B-B14F-4D97-AF65-F5344CB8AC3E}">
        <p14:creationId xmlns:p14="http://schemas.microsoft.com/office/powerpoint/2010/main" val="181639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ASCII </a:t>
            </a:r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/>
              <a:t>어떤 </a:t>
            </a:r>
            <a:r>
              <a:rPr lang="ko-KR" altLang="en-US" sz="3200" dirty="0">
                <a:solidFill>
                  <a:srgbClr val="FF0000"/>
                </a:solidFill>
              </a:rPr>
              <a:t>정수</a:t>
            </a:r>
            <a:r>
              <a:rPr lang="ko-KR" altLang="en-US" sz="3200" dirty="0"/>
              <a:t>가 어떤 </a:t>
            </a:r>
            <a:r>
              <a:rPr lang="ko-KR" altLang="en-US" sz="3200" dirty="0">
                <a:solidFill>
                  <a:srgbClr val="FF0000"/>
                </a:solidFill>
              </a:rPr>
              <a:t>문자</a:t>
            </a:r>
            <a:r>
              <a:rPr lang="ko-KR" altLang="en-US" sz="3200" dirty="0"/>
              <a:t>에 대응될 지를 정해 놓은 표준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3200" dirty="0"/>
              <a:t>128</a:t>
            </a:r>
            <a:r>
              <a:rPr lang="ko-KR" altLang="en-US" sz="3200" dirty="0"/>
              <a:t>개의 문자가 정해져 있음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649" y="2805684"/>
            <a:ext cx="48196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3" y="267386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문자열 자료형</a:t>
            </a:r>
            <a:r>
              <a:rPr lang="en-US" altLang="ko-KR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1319770" y="1781397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문자열을 저장할 때는 나중에 배울 </a:t>
            </a:r>
            <a:r>
              <a:rPr lang="ko-KR" altLang="en-US" dirty="0">
                <a:solidFill>
                  <a:srgbClr val="FF0000"/>
                </a:solidFill>
              </a:rPr>
              <a:t>배열</a:t>
            </a:r>
            <a:r>
              <a:rPr lang="ko-KR" altLang="en-US" dirty="0">
                <a:solidFill>
                  <a:srgbClr val="A9B7C6"/>
                </a:solidFill>
              </a:rPr>
              <a:t>을 사용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서식 문자는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%s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문자열은</a:t>
            </a:r>
            <a:r>
              <a:rPr lang="ko-KR" altLang="en-US" dirty="0">
                <a:solidFill>
                  <a:srgbClr val="FFC66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큰따옴표</a:t>
            </a:r>
            <a:r>
              <a:rPr lang="en-US" altLang="ko-KR" dirty="0">
                <a:solidFill>
                  <a:srgbClr val="FF0000"/>
                </a:solidFill>
              </a:rPr>
              <a:t>(“”)</a:t>
            </a:r>
            <a:r>
              <a:rPr lang="ko-KR" altLang="en-US" dirty="0">
                <a:solidFill>
                  <a:srgbClr val="A9B7C6"/>
                </a:solidFill>
              </a:rPr>
              <a:t>로 표현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66" y="4056316"/>
            <a:ext cx="6655037" cy="8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4937" y="682118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변수의 크기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85234" y="2796159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컴퓨터</a:t>
            </a:r>
            <a:r>
              <a:rPr lang="ko-KR" altLang="en-US" dirty="0">
                <a:solidFill>
                  <a:srgbClr val="A9B7C6"/>
                </a:solidFill>
              </a:rPr>
              <a:t> 내부에서는 모두 </a:t>
            </a:r>
            <a:r>
              <a:rPr lang="ko-KR" altLang="en-US" dirty="0"/>
              <a:t>이진수</a:t>
            </a:r>
            <a:r>
              <a:rPr lang="ko-KR" altLang="en-US" dirty="0">
                <a:solidFill>
                  <a:srgbClr val="A9B7C6"/>
                </a:solidFill>
              </a:rPr>
              <a:t>를 사용하고 있음</a:t>
            </a: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A9B7C6"/>
                </a:solidFill>
              </a:rPr>
              <a:t>37 -&gt; 100101, 5 -&gt; 10101, ….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A9B7C6"/>
                </a:solidFill>
              </a:rPr>
              <a:t>우리가 작성한 프로그램에서는 숫자를 </a:t>
            </a:r>
            <a:r>
              <a:rPr lang="en-US" altLang="ko-KR" dirty="0">
                <a:solidFill>
                  <a:srgbClr val="A9B7C6"/>
                </a:solidFill>
              </a:rPr>
              <a:t>10</a:t>
            </a:r>
            <a:r>
              <a:rPr lang="ko-KR" altLang="en-US" dirty="0">
                <a:solidFill>
                  <a:srgbClr val="A9B7C6"/>
                </a:solidFill>
              </a:rPr>
              <a:t>진수로 표시하지만</a:t>
            </a:r>
            <a:r>
              <a:rPr lang="en-US" altLang="ko-KR" dirty="0">
                <a:solidFill>
                  <a:srgbClr val="A9B7C6"/>
                </a:solidFill>
              </a:rPr>
              <a:t>, </a:t>
            </a:r>
            <a:r>
              <a:rPr lang="ko-KR" altLang="en-US" dirty="0"/>
              <a:t>컴퓨터 내부에서는 모두 이진수로 변환되어 동작</a:t>
            </a:r>
            <a:endParaRPr lang="en-US" altLang="ko-K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변수의 크기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Bit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0/1</a:t>
            </a:r>
            <a:r>
              <a:rPr lang="en-US" altLang="ko-KR" dirty="0">
                <a:solidFill>
                  <a:srgbClr val="A9B7C6"/>
                </a:solidFill>
              </a:rPr>
              <a:t> </a:t>
            </a:r>
            <a:r>
              <a:rPr lang="ko-KR" altLang="en-US" dirty="0">
                <a:solidFill>
                  <a:srgbClr val="A9B7C6"/>
                </a:solidFill>
              </a:rPr>
              <a:t>하나를 표현할 수 있는 단위</a:t>
            </a: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Byte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8bit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65175" y="3344091"/>
            <a:ext cx="8193024" cy="1694688"/>
            <a:chOff x="2065175" y="3344091"/>
            <a:chExt cx="8193024" cy="1694688"/>
          </a:xfrm>
        </p:grpSpPr>
        <p:sp>
          <p:nvSpPr>
            <p:cNvPr id="4" name="직사각형 3"/>
            <p:cNvSpPr/>
            <p:nvPr/>
          </p:nvSpPr>
          <p:spPr>
            <a:xfrm>
              <a:off x="2065175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0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089303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1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13431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0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37559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0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61687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1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85815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1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09943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0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34071" y="3344091"/>
              <a:ext cx="1024128" cy="1694688"/>
            </a:xfrm>
            <a:prstGeom prst="rect">
              <a:avLst/>
            </a:prstGeom>
            <a:solidFill>
              <a:srgbClr val="A9B7C6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1"/>
                  </a:solidFill>
                </a:rPr>
                <a:t>1</a:t>
              </a:r>
              <a:endParaRPr lang="ko-KR" altLang="en-US" sz="6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오른쪽 중괄호 4"/>
          <p:cNvSpPr/>
          <p:nvPr/>
        </p:nvSpPr>
        <p:spPr>
          <a:xfrm rot="5400000">
            <a:off x="5999955" y="1325444"/>
            <a:ext cx="323461" cy="8193024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867400" y="568491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byte</a:t>
            </a:r>
            <a:endParaRPr lang="ko-KR" altLang="en-US" dirty="0">
              <a:solidFill>
                <a:srgbClr val="FFC66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3590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22" name="직선 화살표 연결선 21"/>
          <p:cNvCxnSpPr>
            <a:stCxn id="4" idx="0"/>
            <a:endCxn id="20" idx="2"/>
          </p:cNvCxnSpPr>
          <p:nvPr/>
        </p:nvCxnSpPr>
        <p:spPr>
          <a:xfrm flipV="1">
            <a:off x="2577239" y="3076784"/>
            <a:ext cx="0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67467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25" name="직선 화살표 연결선 24"/>
          <p:cNvCxnSpPr>
            <a:cxnSpLocks/>
            <a:stCxn id="11" idx="0"/>
            <a:endCxn id="24" idx="2"/>
          </p:cNvCxnSpPr>
          <p:nvPr/>
        </p:nvCxnSpPr>
        <p:spPr>
          <a:xfrm flipH="1" flipV="1">
            <a:off x="3601116" y="3076784"/>
            <a:ext cx="251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90840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27" name="직선 화살표 연결선 26"/>
          <p:cNvCxnSpPr>
            <a:cxnSpLocks/>
            <a:stCxn id="12" idx="0"/>
            <a:endCxn id="26" idx="2"/>
          </p:cNvCxnSpPr>
          <p:nvPr/>
        </p:nvCxnSpPr>
        <p:spPr>
          <a:xfrm flipH="1" flipV="1">
            <a:off x="4624489" y="3076784"/>
            <a:ext cx="1006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13962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29" name="직선 화살표 연결선 28"/>
          <p:cNvCxnSpPr>
            <a:cxnSpLocks/>
            <a:stCxn id="13" idx="0"/>
            <a:endCxn id="28" idx="2"/>
          </p:cNvCxnSpPr>
          <p:nvPr/>
        </p:nvCxnSpPr>
        <p:spPr>
          <a:xfrm flipH="1" flipV="1">
            <a:off x="5647611" y="3076784"/>
            <a:ext cx="2012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42519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31" name="직선 화살표 연결선 30"/>
          <p:cNvCxnSpPr>
            <a:cxnSpLocks/>
            <a:stCxn id="15" idx="0"/>
            <a:endCxn id="30" idx="2"/>
          </p:cNvCxnSpPr>
          <p:nvPr/>
        </p:nvCxnSpPr>
        <p:spPr>
          <a:xfrm flipV="1">
            <a:off x="6673751" y="3076784"/>
            <a:ext cx="2417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61759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35" name="직선 화살표 연결선 34"/>
          <p:cNvCxnSpPr>
            <a:cxnSpLocks/>
            <a:stCxn id="16" idx="0"/>
            <a:endCxn id="34" idx="2"/>
          </p:cNvCxnSpPr>
          <p:nvPr/>
        </p:nvCxnSpPr>
        <p:spPr>
          <a:xfrm flipH="1" flipV="1">
            <a:off x="7695408" y="3076784"/>
            <a:ext cx="2471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80952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37" name="직선 화살표 연결선 36"/>
          <p:cNvCxnSpPr>
            <a:cxnSpLocks/>
            <a:stCxn id="17" idx="0"/>
            <a:endCxn id="36" idx="2"/>
          </p:cNvCxnSpPr>
          <p:nvPr/>
        </p:nvCxnSpPr>
        <p:spPr>
          <a:xfrm flipH="1" flipV="1">
            <a:off x="8714601" y="3076784"/>
            <a:ext cx="7406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07552" y="2707452"/>
            <a:ext cx="4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66D"/>
                </a:solidFill>
              </a:rPr>
              <a:t>bit</a:t>
            </a:r>
            <a:endParaRPr lang="ko-KR" altLang="en-US" dirty="0">
              <a:solidFill>
                <a:srgbClr val="FFC66D"/>
              </a:solidFill>
            </a:endParaRPr>
          </a:p>
        </p:txBody>
      </p:sp>
      <p:cxnSp>
        <p:nvCxnSpPr>
          <p:cNvPr id="41" name="직선 화살표 연결선 40"/>
          <p:cNvCxnSpPr>
            <a:cxnSpLocks/>
            <a:stCxn id="18" idx="0"/>
            <a:endCxn id="40" idx="2"/>
          </p:cNvCxnSpPr>
          <p:nvPr/>
        </p:nvCxnSpPr>
        <p:spPr>
          <a:xfrm flipH="1" flipV="1">
            <a:off x="9741201" y="3076784"/>
            <a:ext cx="4934" cy="267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3213" y="155037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변수의 크기와 범위</a:t>
            </a: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10679388" cy="37951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/>
              <a:t>int</a:t>
            </a:r>
            <a:r>
              <a:rPr lang="en-US" altLang="ko-KR" dirty="0"/>
              <a:t> : 4byte = 32bit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A9B7C6"/>
                </a:solidFill>
              </a:rPr>
              <a:t>2</a:t>
            </a:r>
            <a:r>
              <a:rPr lang="en-US" altLang="ko-KR" baseline="30000" dirty="0">
                <a:solidFill>
                  <a:srgbClr val="A9B7C6"/>
                </a:solidFill>
              </a:rPr>
              <a:t>32</a:t>
            </a:r>
            <a:r>
              <a:rPr lang="en-US" altLang="ko-KR" dirty="0">
                <a:solidFill>
                  <a:srgbClr val="A9B7C6"/>
                </a:solidFill>
              </a:rPr>
              <a:t> = 4,294,967,296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A9B7C6"/>
                </a:solidFill>
              </a:rPr>
              <a:t>4,294,967,296 / 2 = 2,147,483,648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885696" y="2975186"/>
          <a:ext cx="8127999" cy="322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4640">
                  <a:extLst>
                    <a:ext uri="{9D8B030D-6E8A-4147-A177-3AD203B41FA5}">
                      <a16:colId xmlns:a16="http://schemas.microsoft.com/office/drawing/2014/main" val="2322726173"/>
                    </a:ext>
                  </a:extLst>
                </a:gridCol>
                <a:gridCol w="3854026">
                  <a:extLst>
                    <a:ext uri="{9D8B030D-6E8A-4147-A177-3AD203B41FA5}">
                      <a16:colId xmlns:a16="http://schemas.microsoft.com/office/drawing/2014/main" val="29317541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96867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5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-128 ~ 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4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-32,768 ~ 32,767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-2,147,483,648~ 2,147,483,647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32bit </a:t>
                      </a:r>
                    </a:p>
                    <a:p>
                      <a:pPr latinLnBrk="1"/>
                      <a:r>
                        <a:rPr lang="en-US" altLang="ko-KR" dirty="0"/>
                        <a:t>-2,147,483,648~ 2,147,483,647</a:t>
                      </a:r>
                    </a:p>
                    <a:p>
                      <a:pPr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64bit</a:t>
                      </a:r>
                    </a:p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-9,223,372,036,854,775,808~</a:t>
                      </a:r>
                      <a:br>
                        <a:rPr lang="ko-KR" altLang="en-US" dirty="0"/>
                      </a:b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9,223,372,036,854,775,807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32bit </a:t>
                      </a:r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: 4byte</a:t>
                      </a:r>
                    </a:p>
                    <a:p>
                      <a:pPr latinLnBrk="1"/>
                      <a:r>
                        <a:rPr lang="en-US" altLang="ko-KR" dirty="0"/>
                        <a:t>64bit </a:t>
                      </a:r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: 8byte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4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59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변수의 선언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49" y="2972600"/>
            <a:ext cx="6723488" cy="1081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5408" y="4255008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자료형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6925" y="4255007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변수의 이름</a:t>
            </a:r>
          </a:p>
        </p:txBody>
      </p:sp>
    </p:spTree>
    <p:extLst>
      <p:ext uri="{BB962C8B-B14F-4D97-AF65-F5344CB8AC3E}">
        <p14:creationId xmlns:p14="http://schemas.microsoft.com/office/powerpoint/2010/main" val="266978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변수에 값 할당하기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49" y="3213734"/>
            <a:ext cx="3259672" cy="2077593"/>
          </a:xfrm>
          <a:prstGeom prst="rect">
            <a:avLst/>
          </a:prstGeom>
        </p:spPr>
      </p:pic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51780" y="1179232"/>
            <a:ext cx="9144000" cy="1184405"/>
          </a:xfrm>
        </p:spPr>
        <p:txBody>
          <a:bodyPr/>
          <a:lstStyle/>
          <a:p>
            <a:pPr algn="l"/>
            <a:r>
              <a:rPr lang="ko-KR" altLang="en-US" dirty="0"/>
              <a:t>변수에 값을 저장하는 것을 </a:t>
            </a:r>
            <a:r>
              <a:rPr lang="ko-KR" altLang="en-US" dirty="0">
                <a:solidFill>
                  <a:srgbClr val="FF0000"/>
                </a:solidFill>
              </a:rPr>
              <a:t>할당</a:t>
            </a:r>
            <a:r>
              <a:rPr lang="ko-KR" altLang="en-US" dirty="0"/>
              <a:t>한다고 함</a:t>
            </a:r>
            <a:endParaRPr lang="en-US" altLang="ko-KR" dirty="0"/>
          </a:p>
          <a:p>
            <a:pPr algn="l"/>
            <a:r>
              <a:rPr lang="ko-KR" altLang="en-US" dirty="0"/>
              <a:t>선언되고 나서 값을 처음 할당하는 것을 </a:t>
            </a:r>
            <a:r>
              <a:rPr lang="ko-KR" altLang="en-US" dirty="0">
                <a:solidFill>
                  <a:srgbClr val="FF0000"/>
                </a:solidFill>
              </a:rPr>
              <a:t>초기화</a:t>
            </a:r>
            <a:r>
              <a:rPr lang="ko-KR" altLang="en-US" dirty="0"/>
              <a:t>한다고 함</a:t>
            </a:r>
          </a:p>
        </p:txBody>
      </p:sp>
    </p:spTree>
    <p:extLst>
      <p:ext uri="{BB962C8B-B14F-4D97-AF65-F5344CB8AC3E}">
        <p14:creationId xmlns:p14="http://schemas.microsoft.com/office/powerpoint/2010/main" val="325517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4" y="304124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변수에 값 할당하기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49" y="3213734"/>
            <a:ext cx="3259672" cy="2077593"/>
          </a:xfrm>
          <a:prstGeom prst="rect">
            <a:avLst/>
          </a:prstGeom>
        </p:spPr>
      </p:pic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75762" y="1622830"/>
            <a:ext cx="10630620" cy="1184405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ko-KR" altLang="en-US" dirty="0"/>
              <a:t>기호는 프로그래밍을 할 때는 </a:t>
            </a:r>
            <a:r>
              <a:rPr lang="ko-KR" altLang="en-US" dirty="0">
                <a:solidFill>
                  <a:srgbClr val="FF0000"/>
                </a:solidFill>
              </a:rPr>
              <a:t>대입 연산을 </a:t>
            </a:r>
            <a:r>
              <a:rPr lang="ko-KR" altLang="en-US" dirty="0"/>
              <a:t>의미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291072" y="4535424"/>
            <a:ext cx="438912" cy="475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8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4" y="291825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 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07" y="1849183"/>
            <a:ext cx="3982556" cy="35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06" y="1849182"/>
            <a:ext cx="3982557" cy="3588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5118" y="249855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변수 사용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4592068" y="4852416"/>
            <a:ext cx="32108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5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21" y="4162235"/>
            <a:ext cx="7703896" cy="7627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7739" y="228269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서식 문자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3917" y="1609000"/>
            <a:ext cx="9144000" cy="1820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err="1"/>
              <a:t>printf</a:t>
            </a:r>
            <a:r>
              <a:rPr lang="ko-KR" altLang="en-US" dirty="0"/>
              <a:t>함수와 함께 사용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값의 출력 형태를 지정하는 특수한 문자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문자열 중간에 넣으면 그 부분을 값으로 바꿔서 출력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A9B7C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45125" y="4254437"/>
            <a:ext cx="650492" cy="670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8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7739" y="158011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서식 문자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9839" y="1594536"/>
            <a:ext cx="9144000" cy="1820000"/>
          </a:xfrm>
        </p:spPr>
        <p:txBody>
          <a:bodyPr/>
          <a:lstStyle/>
          <a:p>
            <a:pPr algn="l"/>
            <a:r>
              <a:rPr lang="ko-KR" altLang="en-US" dirty="0"/>
              <a:t>직접 실행해 보세요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64" y="3285121"/>
            <a:ext cx="8753490" cy="19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739</Words>
  <Application>Microsoft Office PowerPoint</Application>
  <PresentationFormat>와이드스크린</PresentationFormat>
  <Paragraphs>216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Adobe 고딕 Std B</vt:lpstr>
      <vt:lpstr>서울남산체 B</vt:lpstr>
      <vt:lpstr>서울남산 장체 L</vt:lpstr>
      <vt:lpstr>맑은 고딕</vt:lpstr>
      <vt:lpstr>Arial</vt:lpstr>
      <vt:lpstr>Wingdings</vt:lpstr>
      <vt:lpstr>Office 테마</vt:lpstr>
      <vt:lpstr>PowerPoint 프레젠테이션</vt:lpstr>
      <vt:lpstr>변수</vt:lpstr>
      <vt:lpstr>변수의 선언</vt:lpstr>
      <vt:lpstr>변수에 값 할당하기</vt:lpstr>
      <vt:lpstr>변수에 값 할당하기</vt:lpstr>
      <vt:lpstr>변수 사용</vt:lpstr>
      <vt:lpstr>변수 사용</vt:lpstr>
      <vt:lpstr>서식 문자</vt:lpstr>
      <vt:lpstr>서식 문자</vt:lpstr>
      <vt:lpstr>PowerPoint 프레젠테이션</vt:lpstr>
      <vt:lpstr>서식 문자</vt:lpstr>
      <vt:lpstr>변수 여러 개 선언하기</vt:lpstr>
      <vt:lpstr>변수 선언과 동시에 초기화하기</vt:lpstr>
      <vt:lpstr>변수 이름 규칙</vt:lpstr>
      <vt:lpstr>자료형</vt:lpstr>
      <vt:lpstr>정수 자료형</vt:lpstr>
      <vt:lpstr>실수 자료형</vt:lpstr>
      <vt:lpstr>문자 자료형</vt:lpstr>
      <vt:lpstr>문자 자료형</vt:lpstr>
      <vt:lpstr>ASCII 코드</vt:lpstr>
      <vt:lpstr>문자열 자료형?</vt:lpstr>
      <vt:lpstr>변수의 크기</vt:lpstr>
      <vt:lpstr>변수의 크기</vt:lpstr>
      <vt:lpstr>변수의 크기와 범위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134</cp:revision>
  <dcterms:created xsi:type="dcterms:W3CDTF">2020-03-07T07:12:46Z</dcterms:created>
  <dcterms:modified xsi:type="dcterms:W3CDTF">2020-04-06T08:42:15Z</dcterms:modified>
</cp:coreProperties>
</file>